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embeddedFontLst>
    <p:embeddedFont>
      <p:font typeface="Roboto" panose="020B060402020202020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h3N0ptAj3F5Cd9PbaJK2U4kTj48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A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4"/>
              </a:buClr>
              <a:buSzPts val="4400"/>
              <a:buFont typeface="Roboto"/>
              <a:buNone/>
            </a:pPr>
            <a:r>
              <a:rPr lang="en-AU" sz="1400" b="1">
                <a:solidFill>
                  <a:schemeClr val="dk1"/>
                </a:solidFill>
                <a:latin typeface="Roboto"/>
                <a:ea typeface="Roboto"/>
                <a:cs typeface="Roboto"/>
                <a:sym typeface="Roboto"/>
              </a:rPr>
              <a:t>Introduction of the Topic: </a:t>
            </a:r>
            <a:endParaRPr sz="1400"/>
          </a:p>
          <a:p>
            <a:pPr marL="0" lvl="0" indent="0" algn="l" rtl="0">
              <a:spcBef>
                <a:spcPts val="0"/>
              </a:spcBef>
              <a:spcAft>
                <a:spcPts val="0"/>
              </a:spcAft>
              <a:buClr>
                <a:schemeClr val="accent4"/>
              </a:buClr>
              <a:buSzPts val="4400"/>
              <a:buFont typeface="Roboto"/>
              <a:buNone/>
            </a:pPr>
            <a:r>
              <a:rPr lang="en-AU" sz="1400" b="1">
                <a:solidFill>
                  <a:schemeClr val="dk1"/>
                </a:solidFill>
                <a:latin typeface="Roboto"/>
                <a:ea typeface="Roboto"/>
                <a:cs typeface="Roboto"/>
                <a:sym typeface="Roboto"/>
              </a:rPr>
              <a:t>Presenter: </a:t>
            </a:r>
            <a:endParaRPr sz="1400"/>
          </a:p>
          <a:p>
            <a:pPr marL="0" lvl="0" indent="0" algn="l" rtl="0">
              <a:spcBef>
                <a:spcPts val="0"/>
              </a:spcBef>
              <a:spcAft>
                <a:spcPts val="0"/>
              </a:spcAft>
              <a:buClr>
                <a:schemeClr val="accent4"/>
              </a:buClr>
              <a:buSzPts val="4400"/>
              <a:buFont typeface="Roboto"/>
              <a:buNone/>
            </a:pPr>
            <a:r>
              <a:rPr lang="en-AU" sz="1400" b="1">
                <a:solidFill>
                  <a:schemeClr val="dk1"/>
                </a:solidFill>
                <a:latin typeface="Roboto"/>
                <a:ea typeface="Roboto"/>
                <a:cs typeface="Roboto"/>
                <a:sym typeface="Roboto"/>
              </a:rPr>
              <a:t>Welcome to the Empowered Life series devotional. Today we will be discussing meaning and purpose</a:t>
            </a:r>
            <a:endParaRPr sz="1400"/>
          </a:p>
          <a:p>
            <a:pPr marL="0" lvl="0" indent="0" algn="l" rtl="0">
              <a:spcBef>
                <a:spcPts val="0"/>
              </a:spcBef>
              <a:spcAft>
                <a:spcPts val="0"/>
              </a:spcAft>
              <a:buClr>
                <a:schemeClr val="dk1"/>
              </a:buClr>
              <a:buSzPts val="4400"/>
              <a:buFont typeface="Calibri"/>
              <a:buNone/>
            </a:pPr>
            <a:endParaRPr sz="1200" b="1">
              <a:solidFill>
                <a:schemeClr val="dk1"/>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sz="1400">
                <a:solidFill>
                  <a:schemeClr val="dk1"/>
                </a:solidFill>
              </a:rPr>
              <a:t>A study of </a:t>
            </a:r>
            <a:r>
              <a:rPr lang="en-AU" sz="1400"/>
              <a:t>6985</a:t>
            </a:r>
            <a:r>
              <a:rPr lang="en-AU" sz="1400">
                <a:solidFill>
                  <a:schemeClr val="dk1"/>
                </a:solidFill>
              </a:rPr>
              <a:t> people investigated whether there is an association between having a life purpose and mortality. </a:t>
            </a:r>
            <a:endParaRPr/>
          </a:p>
          <a:p>
            <a:pPr marL="914400" lvl="1" indent="-317500" algn="l" rtl="0">
              <a:spcBef>
                <a:spcPts val="0"/>
              </a:spcBef>
              <a:spcAft>
                <a:spcPts val="0"/>
              </a:spcAft>
              <a:buClr>
                <a:schemeClr val="dk1"/>
              </a:buClr>
              <a:buSzPts val="1400"/>
              <a:buFont typeface="Calibri"/>
              <a:buChar char="○"/>
            </a:pPr>
            <a:r>
              <a:rPr lang="en-AU" sz="1400">
                <a:solidFill>
                  <a:schemeClr val="dk1"/>
                </a:solidFill>
              </a:rPr>
              <a:t>The</a:t>
            </a:r>
            <a:r>
              <a:rPr lang="en-AU" sz="1400"/>
              <a:t> participants</a:t>
            </a:r>
            <a:r>
              <a:rPr lang="en-AU" sz="1400">
                <a:solidFill>
                  <a:schemeClr val="dk1"/>
                </a:solidFill>
              </a:rPr>
              <a:t> filled in a purpose in life assessment (Alimujiang, et al, 2019). </a:t>
            </a:r>
            <a:endParaRPr/>
          </a:p>
          <a:p>
            <a:pPr marL="914400" lvl="1" indent="-317500" algn="l" rtl="0">
              <a:spcBef>
                <a:spcPts val="0"/>
              </a:spcBef>
              <a:spcAft>
                <a:spcPts val="0"/>
              </a:spcAft>
              <a:buClr>
                <a:schemeClr val="dk1"/>
              </a:buClr>
              <a:buSzPts val="1400"/>
              <a:buFont typeface="Calibri"/>
              <a:buChar char="○"/>
            </a:pPr>
            <a:r>
              <a:rPr lang="en-AU" sz="1400"/>
              <a:t>The o</a:t>
            </a:r>
            <a:r>
              <a:rPr lang="en-AU" sz="1400">
                <a:solidFill>
                  <a:schemeClr val="dk1"/>
                </a:solidFill>
              </a:rPr>
              <a:t>utcome</a:t>
            </a:r>
            <a:r>
              <a:rPr lang="en-AU" sz="1400"/>
              <a:t> of the study showed that </a:t>
            </a:r>
            <a:r>
              <a:rPr lang="en-AU" sz="1400">
                <a:solidFill>
                  <a:schemeClr val="dk1"/>
                </a:solidFill>
              </a:rPr>
              <a:t>stronger purpose in life was associated with decreased mortality and better health</a:t>
            </a:r>
            <a:endParaRPr/>
          </a:p>
          <a:p>
            <a:pPr marL="914400" lvl="0" indent="0" algn="l" rtl="0">
              <a:spcBef>
                <a:spcPts val="0"/>
              </a:spcBef>
              <a:spcAft>
                <a:spcPts val="0"/>
              </a:spcAft>
              <a:buClr>
                <a:schemeClr val="dk1"/>
              </a:buClr>
              <a:buSzPts val="1400"/>
              <a:buFont typeface="Calibri"/>
              <a:buNone/>
            </a:pPr>
            <a:endParaRPr sz="1400">
              <a:solidFill>
                <a:schemeClr val="dk1"/>
              </a:solidFill>
            </a:endParaRPr>
          </a:p>
          <a:p>
            <a:pPr marL="0" lvl="0" indent="0" algn="l" rtl="0">
              <a:spcBef>
                <a:spcPts val="0"/>
              </a:spcBef>
              <a:spcAft>
                <a:spcPts val="0"/>
              </a:spcAft>
              <a:buClr>
                <a:schemeClr val="dk1"/>
              </a:buClr>
              <a:buSzPts val="1400"/>
              <a:buFont typeface="Calibri"/>
              <a:buNone/>
            </a:pPr>
            <a:r>
              <a:rPr lang="en-AU" sz="1400">
                <a:solidFill>
                  <a:schemeClr val="dk1"/>
                </a:solidFill>
              </a:rPr>
              <a:t>Therefore purposeful living gives a reason to live and boost your happiness</a:t>
            </a:r>
            <a:endParaRPr/>
          </a:p>
          <a:p>
            <a:pPr marL="0" lvl="0" indent="0" algn="l" rtl="0">
              <a:spcBef>
                <a:spcPts val="0"/>
              </a:spcBef>
              <a:spcAft>
                <a:spcPts val="0"/>
              </a:spcAft>
              <a:buNone/>
            </a:pPr>
            <a:endParaRPr/>
          </a:p>
        </p:txBody>
      </p:sp>
      <p:sp>
        <p:nvSpPr>
          <p:cNvPr id="131" name="Google Shape;13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AU" sz="1400">
                <a:solidFill>
                  <a:schemeClr val="dk1"/>
                </a:solidFill>
              </a:rPr>
              <a:t>A study looked at 7304 individuals at age of 50+ (median age was 67.2 years) answered surveys to evaluate if what they do in life are worthwhile and if this perception is associated with their physical, emotional, social and financial health. Follow up was done at 2 and 4 years later. </a:t>
            </a:r>
            <a:endParaRPr sz="1400"/>
          </a:p>
        </p:txBody>
      </p:sp>
      <p:sp>
        <p:nvSpPr>
          <p:cNvPr id="136" name="Google Shape;13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AU" sz="1400">
                <a:solidFill>
                  <a:schemeClr val="dk1"/>
                </a:solidFill>
              </a:rPr>
              <a:t>The more the participants saw how worthwhile life is, or how meaningful life is, the: </a:t>
            </a:r>
            <a:endParaRPr sz="1400"/>
          </a:p>
          <a:p>
            <a:pPr marL="457200" lvl="0" indent="-330200" algn="l" rtl="0">
              <a:spcBef>
                <a:spcPts val="0"/>
              </a:spcBef>
              <a:spcAft>
                <a:spcPts val="0"/>
              </a:spcAft>
              <a:buClr>
                <a:schemeClr val="dk1"/>
              </a:buClr>
              <a:buSzPts val="1600"/>
              <a:buFont typeface="Calibri"/>
              <a:buChar char="-"/>
            </a:pPr>
            <a:r>
              <a:rPr lang="en-AU" sz="1400">
                <a:solidFill>
                  <a:schemeClr val="dk1"/>
                </a:solidFill>
              </a:rPr>
              <a:t>Stronger their personal relationships, the broader social engag</a:t>
            </a:r>
            <a:r>
              <a:rPr lang="en-AU" sz="1400"/>
              <a:t>ement, etc</a:t>
            </a:r>
            <a:r>
              <a:rPr lang="en-AU" sz="1400" b="1" i="1">
                <a:solidFill>
                  <a:schemeClr val="dk1"/>
                </a:solidFill>
              </a:rPr>
              <a:t> (go through the list briefly)</a:t>
            </a:r>
            <a:endParaRPr sz="1400"/>
          </a:p>
          <a:p>
            <a:pPr marL="0" lvl="0" indent="0" algn="l" rtl="0">
              <a:spcBef>
                <a:spcPts val="0"/>
              </a:spcBef>
              <a:spcAft>
                <a:spcPts val="0"/>
              </a:spcAft>
              <a:buNone/>
            </a:pPr>
            <a:endParaRPr sz="1400"/>
          </a:p>
        </p:txBody>
      </p:sp>
      <p:sp>
        <p:nvSpPr>
          <p:cNvPr id="141" name="Google Shape;14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sz="1400"/>
              <a:t>Furthermore, research has shown that those who have spiritual connection with a higher power gain meaning and purpose, and a whole lot more with hope, forgiveness, optimism, wellbeing, altruism, gratitude, life satisfaction, social support especially during the times of adversity in life.</a:t>
            </a:r>
            <a:endParaRPr sz="1400"/>
          </a:p>
          <a:p>
            <a:pPr marL="0" lvl="0" indent="0" algn="l" rtl="0">
              <a:spcBef>
                <a:spcPts val="0"/>
              </a:spcBef>
              <a:spcAft>
                <a:spcPts val="0"/>
              </a:spcAft>
              <a:buNone/>
            </a:pPr>
            <a:endParaRPr sz="1400"/>
          </a:p>
        </p:txBody>
      </p:sp>
      <p:sp>
        <p:nvSpPr>
          <p:cNvPr id="146" name="Google Shape;14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sz="1400">
                <a:solidFill>
                  <a:schemeClr val="dk1"/>
                </a:solidFill>
              </a:rPr>
              <a:t>Here’s a fun thing you can do on the side to self check on how you feel about your search for meaning of life. </a:t>
            </a:r>
            <a:endParaRPr sz="1400"/>
          </a:p>
          <a:p>
            <a:pPr marL="0" lvl="0" indent="0" algn="l" rtl="0">
              <a:spcBef>
                <a:spcPts val="0"/>
              </a:spcBef>
              <a:spcAft>
                <a:spcPts val="0"/>
              </a:spcAft>
              <a:buNone/>
            </a:pPr>
            <a:endParaRPr sz="1400"/>
          </a:p>
        </p:txBody>
      </p:sp>
      <p:sp>
        <p:nvSpPr>
          <p:cNvPr id="151" name="Google Shape;15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AU" sz="1400">
                <a:solidFill>
                  <a:schemeClr val="dk1"/>
                </a:solidFill>
              </a:rPr>
              <a:t>So where does this concept of the need of having meaning and purpose originate from? </a:t>
            </a:r>
            <a:endParaRPr/>
          </a:p>
          <a:p>
            <a:pPr marL="0" lvl="0" indent="0" algn="l" rtl="0">
              <a:lnSpc>
                <a:spcPct val="100000"/>
              </a:lnSpc>
              <a:spcBef>
                <a:spcPts val="0"/>
              </a:spcBef>
              <a:spcAft>
                <a:spcPts val="0"/>
              </a:spcAft>
              <a:buClr>
                <a:schemeClr val="dk1"/>
              </a:buClr>
              <a:buSzPts val="1400"/>
              <a:buFont typeface="Calibri"/>
              <a:buNone/>
            </a:pPr>
            <a:r>
              <a:rPr lang="en-AU" sz="1400">
                <a:solidFill>
                  <a:schemeClr val="dk1"/>
                </a:solidFill>
              </a:rPr>
              <a:t>It begins from the start of the existence of this world. </a:t>
            </a:r>
            <a:endParaRPr/>
          </a:p>
          <a:p>
            <a:pPr marL="0" lvl="0" indent="0" algn="l" rtl="0">
              <a:lnSpc>
                <a:spcPct val="100000"/>
              </a:lnSpc>
              <a:spcBef>
                <a:spcPts val="0"/>
              </a:spcBef>
              <a:spcAft>
                <a:spcPts val="0"/>
              </a:spcAft>
              <a:buClr>
                <a:schemeClr val="dk1"/>
              </a:buClr>
              <a:buSzPts val="1400"/>
              <a:buFont typeface="Calibri"/>
              <a:buNone/>
            </a:pPr>
            <a:endParaRPr sz="1400">
              <a:solidFill>
                <a:schemeClr val="dk1"/>
              </a:solidFill>
            </a:endParaRPr>
          </a:p>
          <a:p>
            <a:pPr marL="0" lvl="0" indent="0" algn="l" rtl="0">
              <a:lnSpc>
                <a:spcPct val="100000"/>
              </a:lnSpc>
              <a:spcBef>
                <a:spcPts val="0"/>
              </a:spcBef>
              <a:spcAft>
                <a:spcPts val="0"/>
              </a:spcAft>
              <a:buClr>
                <a:schemeClr val="dk1"/>
              </a:buClr>
              <a:buSzPts val="1400"/>
              <a:buFont typeface="Calibri"/>
              <a:buNone/>
            </a:pPr>
            <a:r>
              <a:rPr lang="en-AU" sz="1400">
                <a:solidFill>
                  <a:schemeClr val="dk1"/>
                </a:solidFill>
              </a:rPr>
              <a:t>We are not made by accident and neither are we a product of random stochastic chemical reaction. </a:t>
            </a:r>
            <a:endParaRPr/>
          </a:p>
          <a:p>
            <a:pPr marL="0" lvl="0" indent="0" algn="l" rtl="0">
              <a:lnSpc>
                <a:spcPct val="100000"/>
              </a:lnSpc>
              <a:spcBef>
                <a:spcPts val="0"/>
              </a:spcBef>
              <a:spcAft>
                <a:spcPts val="0"/>
              </a:spcAft>
              <a:buClr>
                <a:schemeClr val="dk1"/>
              </a:buClr>
              <a:buSzPts val="1400"/>
              <a:buFont typeface="Calibri"/>
              <a:buNone/>
            </a:pPr>
            <a:r>
              <a:rPr lang="en-AU" sz="1400">
                <a:solidFill>
                  <a:schemeClr val="dk1"/>
                </a:solidFill>
              </a:rPr>
              <a:t>The Bible tells us that the God of Scripture created life with a meaning and for a purpose. </a:t>
            </a:r>
            <a:endParaRPr/>
          </a:p>
          <a:p>
            <a:pPr marL="0" lvl="0" indent="0" algn="l" rtl="0">
              <a:lnSpc>
                <a:spcPct val="100000"/>
              </a:lnSpc>
              <a:spcBef>
                <a:spcPts val="0"/>
              </a:spcBef>
              <a:spcAft>
                <a:spcPts val="0"/>
              </a:spcAft>
              <a:buClr>
                <a:schemeClr val="dk1"/>
              </a:buClr>
              <a:buSzPts val="1400"/>
              <a:buFont typeface="Calibri"/>
              <a:buNone/>
            </a:pPr>
            <a:endParaRPr sz="1400">
              <a:solidFill>
                <a:schemeClr val="dk1"/>
              </a:solidFill>
            </a:endParaRPr>
          </a:p>
          <a:p>
            <a:pPr marL="0" lvl="0" indent="0" algn="l" rtl="0">
              <a:lnSpc>
                <a:spcPct val="100000"/>
              </a:lnSpc>
              <a:spcBef>
                <a:spcPts val="0"/>
              </a:spcBef>
              <a:spcAft>
                <a:spcPts val="0"/>
              </a:spcAft>
              <a:buClr>
                <a:schemeClr val="dk1"/>
              </a:buClr>
              <a:buSzPts val="1400"/>
              <a:buFont typeface="Calibri"/>
              <a:buNone/>
            </a:pPr>
            <a:r>
              <a:rPr lang="en-AU" sz="1400">
                <a:solidFill>
                  <a:schemeClr val="dk1"/>
                </a:solidFill>
              </a:rPr>
              <a:t>When He created the earth, He created it as a beautiful pa</a:t>
            </a:r>
            <a:r>
              <a:rPr lang="en-AU" sz="1400"/>
              <a:t>radise </a:t>
            </a:r>
            <a:r>
              <a:rPr lang="en-AU" sz="1400">
                <a:solidFill>
                  <a:schemeClr val="dk1"/>
                </a:solidFill>
              </a:rPr>
              <a:t>home for Adam and Eve and their generations. </a:t>
            </a:r>
            <a:endParaRPr sz="1400">
              <a:solidFill>
                <a:schemeClr val="dk1"/>
              </a:solidFill>
            </a:endParaRPr>
          </a:p>
          <a:p>
            <a:pPr marL="0" lvl="0" indent="0" algn="l" rtl="0">
              <a:lnSpc>
                <a:spcPct val="100000"/>
              </a:lnSpc>
              <a:spcBef>
                <a:spcPts val="0"/>
              </a:spcBef>
              <a:spcAft>
                <a:spcPts val="0"/>
              </a:spcAft>
              <a:buClr>
                <a:schemeClr val="dk1"/>
              </a:buClr>
              <a:buSzPts val="1400"/>
              <a:buFont typeface="Calibri"/>
              <a:buNone/>
            </a:pPr>
            <a:endParaRPr sz="1400"/>
          </a:p>
          <a:p>
            <a:pPr marL="0" lvl="0" indent="0" algn="l" rtl="0">
              <a:lnSpc>
                <a:spcPct val="100000"/>
              </a:lnSpc>
              <a:spcBef>
                <a:spcPts val="0"/>
              </a:spcBef>
              <a:spcAft>
                <a:spcPts val="0"/>
              </a:spcAft>
              <a:buClr>
                <a:schemeClr val="dk1"/>
              </a:buClr>
              <a:buSzPts val="1400"/>
              <a:buFont typeface="Calibri"/>
              <a:buNone/>
            </a:pPr>
            <a:r>
              <a:rPr lang="en-AU" sz="1400">
                <a:solidFill>
                  <a:schemeClr val="dk1"/>
                </a:solidFill>
              </a:rPr>
              <a:t>Then </a:t>
            </a:r>
            <a:r>
              <a:rPr lang="en-AU" sz="1400"/>
              <a:t>God</a:t>
            </a:r>
            <a:r>
              <a:rPr lang="en-AU" sz="1400">
                <a:solidFill>
                  <a:schemeClr val="dk1"/>
                </a:solidFill>
              </a:rPr>
              <a:t> created Adam and Eve and </a:t>
            </a:r>
            <a:r>
              <a:rPr lang="en-AU" sz="1400"/>
              <a:t>the next generation</a:t>
            </a:r>
            <a:r>
              <a:rPr lang="en-AU" sz="1400">
                <a:solidFill>
                  <a:schemeClr val="dk1"/>
                </a:solidFill>
              </a:rPr>
              <a:t> to reflect His divine image </a:t>
            </a:r>
            <a:r>
              <a:rPr lang="en-AU" sz="1400"/>
              <a:t>in harmony with Him, His creation and each other.</a:t>
            </a:r>
            <a:endParaRPr/>
          </a:p>
          <a:p>
            <a:pPr marL="457200" lvl="0" indent="-317500" algn="l" rtl="0">
              <a:spcBef>
                <a:spcPts val="0"/>
              </a:spcBef>
              <a:spcAft>
                <a:spcPts val="0"/>
              </a:spcAft>
              <a:buClr>
                <a:schemeClr val="dk1"/>
              </a:buClr>
              <a:buSzPts val="1400"/>
              <a:buFont typeface="Calibri"/>
              <a:buChar char="•"/>
            </a:pPr>
            <a:r>
              <a:rPr lang="en-AU" sz="1400">
                <a:solidFill>
                  <a:schemeClr val="dk1"/>
                </a:solidFill>
              </a:rPr>
              <a:t>Gen 1:27 So God created man in His own image; in the image of God He created him; male and female He created them.</a:t>
            </a:r>
            <a:endParaRPr/>
          </a:p>
        </p:txBody>
      </p:sp>
      <p:sp>
        <p:nvSpPr>
          <p:cNvPr id="156" name="Google Shape;15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sz="1400">
                <a:solidFill>
                  <a:schemeClr val="dk1"/>
                </a:solidFill>
              </a:rPr>
              <a:t>Then God gave social engagement. He gave </a:t>
            </a:r>
            <a:r>
              <a:rPr lang="en-AU" sz="1400"/>
              <a:t>Adam his life companion, Eve to work together as a team.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AU" sz="1400"/>
              <a:t>God then gave both of them </a:t>
            </a:r>
            <a:r>
              <a:rPr lang="en-AU" sz="1400">
                <a:solidFill>
                  <a:schemeClr val="dk1"/>
                </a:solidFill>
              </a:rPr>
              <a:t>a mission</a:t>
            </a:r>
            <a:r>
              <a:rPr lang="en-AU" sz="1400"/>
              <a:t>. Through mission, God gave meaning and purpose to humanity. </a:t>
            </a:r>
            <a:endParaRPr sz="1400"/>
          </a:p>
          <a:p>
            <a:pPr marL="0" lvl="0" indent="0" algn="l" rtl="0">
              <a:spcBef>
                <a:spcPts val="0"/>
              </a:spcBef>
              <a:spcAft>
                <a:spcPts val="0"/>
              </a:spcAft>
              <a:buNone/>
            </a:pPr>
            <a:r>
              <a:rPr lang="en-AU" sz="1400">
                <a:solidFill>
                  <a:schemeClr val="dk1"/>
                </a:solidFill>
              </a:rPr>
              <a:t>“Be fruitful and multiply; fill the earth and subdue it; have dominion over the fish of the sea, over the birds of the air, and over every living thing that moves on the earth.” (Gen 1:28)</a:t>
            </a:r>
            <a:endParaRPr sz="1400"/>
          </a:p>
          <a:p>
            <a:pPr marL="0" lvl="0" indent="0" algn="l" rtl="0">
              <a:spcBef>
                <a:spcPts val="0"/>
              </a:spcBef>
              <a:spcAft>
                <a:spcPts val="0"/>
              </a:spcAft>
              <a:buNone/>
            </a:pPr>
            <a:r>
              <a:rPr lang="en-AU" sz="1400">
                <a:solidFill>
                  <a:schemeClr val="dk1"/>
                </a:solidFill>
              </a:rPr>
              <a:t>God created us with a freedom of choice and lavished His love upon humanity </a:t>
            </a:r>
            <a:r>
              <a:rPr lang="en-AU" sz="1400"/>
              <a:t>with</a:t>
            </a:r>
            <a:r>
              <a:rPr lang="en-AU" sz="1400">
                <a:solidFill>
                  <a:schemeClr val="dk1"/>
                </a:solidFill>
              </a:rPr>
              <a:t> a </a:t>
            </a:r>
            <a:r>
              <a:rPr lang="en-AU" sz="1400"/>
              <a:t>beautiful</a:t>
            </a:r>
            <a:r>
              <a:rPr lang="en-AU" sz="1400">
                <a:solidFill>
                  <a:schemeClr val="dk1"/>
                </a:solidFill>
              </a:rPr>
              <a:t> home (nature) that we would love and trust Him that His mission and purpose for us </a:t>
            </a:r>
            <a:r>
              <a:rPr lang="en-AU" sz="1400"/>
              <a:t>are</a:t>
            </a:r>
            <a:r>
              <a:rPr lang="en-AU" sz="1400">
                <a:solidFill>
                  <a:schemeClr val="dk1"/>
                </a:solidFill>
              </a:rPr>
              <a:t> good. </a:t>
            </a:r>
            <a:endParaRPr sz="1400"/>
          </a:p>
          <a:p>
            <a:pPr marL="0" lvl="0" indent="0" algn="l" rtl="0">
              <a:spcBef>
                <a:spcPts val="0"/>
              </a:spcBef>
              <a:spcAft>
                <a:spcPts val="0"/>
              </a:spcAft>
              <a:buNone/>
            </a:pPr>
            <a:endParaRPr sz="1400"/>
          </a:p>
        </p:txBody>
      </p:sp>
      <p:sp>
        <p:nvSpPr>
          <p:cNvPr id="161" name="Google Shape;16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AU" sz="1400">
                <a:solidFill>
                  <a:schemeClr val="dk1"/>
                </a:solidFill>
              </a:rPr>
              <a:t>But we know that the perfectly created world didn’t last for long in its perfection because sin came into the world and the close collaboration between mankind and God became lost and mankind wanted to do their own thing. </a:t>
            </a:r>
            <a:endParaRPr sz="1400">
              <a:solidFill>
                <a:schemeClr val="dk1"/>
              </a:solidFill>
            </a:endParaRPr>
          </a:p>
          <a:p>
            <a:pPr marL="0" lvl="0" indent="0" algn="l" rtl="0">
              <a:lnSpc>
                <a:spcPct val="100000"/>
              </a:lnSpc>
              <a:spcBef>
                <a:spcPts val="0"/>
              </a:spcBef>
              <a:spcAft>
                <a:spcPts val="0"/>
              </a:spcAft>
              <a:buClr>
                <a:schemeClr val="dk1"/>
              </a:buClr>
              <a:buSzPts val="1400"/>
              <a:buFont typeface="Calibri"/>
              <a:buNone/>
            </a:pPr>
            <a:endParaRPr sz="1400"/>
          </a:p>
          <a:p>
            <a:pPr marL="0" lvl="0" indent="0" algn="l" rtl="0">
              <a:lnSpc>
                <a:spcPct val="100000"/>
              </a:lnSpc>
              <a:spcBef>
                <a:spcPts val="0"/>
              </a:spcBef>
              <a:spcAft>
                <a:spcPts val="0"/>
              </a:spcAft>
              <a:buClr>
                <a:schemeClr val="dk1"/>
              </a:buClr>
              <a:buSzPts val="1400"/>
              <a:buFont typeface="Calibri"/>
              <a:buNone/>
            </a:pPr>
            <a:r>
              <a:rPr lang="en-AU" sz="1400"/>
              <a:t>God’s original purpose was replaced by goals that were for selfish gain. God wanted to restore humanity.</a:t>
            </a:r>
            <a:endParaRPr sz="1400"/>
          </a:p>
          <a:p>
            <a:pPr marL="0" lvl="0" indent="0" algn="l" rtl="0">
              <a:lnSpc>
                <a:spcPct val="100000"/>
              </a:lnSpc>
              <a:spcBef>
                <a:spcPts val="0"/>
              </a:spcBef>
              <a:spcAft>
                <a:spcPts val="0"/>
              </a:spcAft>
              <a:buClr>
                <a:schemeClr val="dk1"/>
              </a:buClr>
              <a:buSzPts val="1400"/>
              <a:buFont typeface="Calibri"/>
              <a:buNone/>
            </a:pPr>
            <a:endParaRPr sz="1400">
              <a:solidFill>
                <a:schemeClr val="dk1"/>
              </a:solidFill>
            </a:endParaRPr>
          </a:p>
          <a:p>
            <a:pPr marL="0" lvl="0" indent="0" algn="l" rtl="0">
              <a:spcBef>
                <a:spcPts val="0"/>
              </a:spcBef>
              <a:spcAft>
                <a:spcPts val="0"/>
              </a:spcAft>
              <a:buNone/>
            </a:pPr>
            <a:r>
              <a:rPr lang="en-AU" sz="1400">
                <a:solidFill>
                  <a:schemeClr val="dk1"/>
                </a:solidFill>
              </a:rPr>
              <a:t>After sin, God wanted to rebuild a new nation from one faithful man, Abraham, to show the world His love, power and goodness</a:t>
            </a:r>
            <a:r>
              <a:rPr lang="en-AU"/>
              <a:t>. </a:t>
            </a:r>
            <a:endParaRPr/>
          </a:p>
          <a:p>
            <a:pPr marL="0" lvl="0" indent="0" algn="l" rtl="0">
              <a:spcBef>
                <a:spcPts val="0"/>
              </a:spcBef>
              <a:spcAft>
                <a:spcPts val="0"/>
              </a:spcAft>
              <a:buNone/>
            </a:pPr>
            <a:endParaRPr sz="1400"/>
          </a:p>
          <a:p>
            <a:pPr marL="0" lvl="0" indent="0" algn="l" rtl="0">
              <a:spcBef>
                <a:spcPts val="0"/>
              </a:spcBef>
              <a:spcAft>
                <a:spcPts val="0"/>
              </a:spcAft>
              <a:buNone/>
            </a:pPr>
            <a:r>
              <a:rPr lang="en-AU" sz="1400">
                <a:solidFill>
                  <a:schemeClr val="dk1"/>
                </a:solidFill>
              </a:rPr>
              <a:t>Abraham’s descendants, the </a:t>
            </a:r>
            <a:r>
              <a:rPr lang="en-AU" sz="1400"/>
              <a:t>children</a:t>
            </a:r>
            <a:r>
              <a:rPr lang="en-AU" sz="1400">
                <a:solidFill>
                  <a:schemeClr val="dk1"/>
                </a:solidFill>
              </a:rPr>
              <a:t> of Israel, became slaves and God rescued them from Egypt</a:t>
            </a:r>
            <a:r>
              <a:rPr lang="en-AU" sz="1400"/>
              <a:t>.</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AU" sz="1400">
                <a:solidFill>
                  <a:schemeClr val="dk1"/>
                </a:solidFill>
              </a:rPr>
              <a:t>God introduced Himself to them in the desert. He told them He could transform them and lead them to the Promised Land of Canaan, with the condition</a:t>
            </a:r>
            <a:r>
              <a:rPr lang="en-AU" sz="1400" b="1">
                <a:solidFill>
                  <a:schemeClr val="dk1"/>
                </a:solidFill>
              </a:rPr>
              <a:t> to trust His word</a:t>
            </a:r>
            <a:endParaRPr/>
          </a:p>
        </p:txBody>
      </p:sp>
      <p:sp>
        <p:nvSpPr>
          <p:cNvPr id="166" name="Google Shape;16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AU" sz="1400">
                <a:solidFill>
                  <a:schemeClr val="dk1"/>
                </a:solidFill>
              </a:rPr>
              <a:t>“Now therefore, if you will indeed obey My voice and keep My covenant, then you shall be a special treasure to Me above all people; for all the earth is Mine. And you shall be to Me a kingdom of priests and a holy nation.” (Exod 19:5,6)</a:t>
            </a:r>
            <a:endParaRPr/>
          </a:p>
          <a:p>
            <a:pPr marL="0" lvl="0" indent="0" algn="l" rtl="0">
              <a:spcBef>
                <a:spcPts val="0"/>
              </a:spcBef>
              <a:spcAft>
                <a:spcPts val="0"/>
              </a:spcAft>
              <a:buNone/>
            </a:pPr>
            <a:endParaRPr sz="1400"/>
          </a:p>
          <a:p>
            <a:pPr marL="0" lvl="0" indent="0" algn="l" rtl="0">
              <a:spcBef>
                <a:spcPts val="0"/>
              </a:spcBef>
              <a:spcAft>
                <a:spcPts val="0"/>
              </a:spcAft>
              <a:buNone/>
            </a:pPr>
            <a:r>
              <a:rPr lang="en-AU" sz="1400">
                <a:solidFill>
                  <a:schemeClr val="dk1"/>
                </a:solidFill>
              </a:rPr>
              <a:t>God gave value to the ex-slaves Israelites</a:t>
            </a:r>
            <a:r>
              <a:rPr lang="en-AU" sz="1400"/>
              <a:t>. But the condition was for them to trust in God’s direction and principles. </a:t>
            </a:r>
            <a:r>
              <a:rPr lang="en-AU" sz="1400">
                <a:solidFill>
                  <a:schemeClr val="dk1"/>
                </a:solidFill>
              </a:rPr>
              <a:t>in restoring their value, the</a:t>
            </a:r>
            <a:r>
              <a:rPr lang="en-AU" sz="1400"/>
              <a:t> Israelites</a:t>
            </a:r>
            <a:r>
              <a:rPr lang="en-AU" sz="1400">
                <a:solidFill>
                  <a:schemeClr val="dk1"/>
                </a:solidFill>
              </a:rPr>
              <a:t> had a new sense of meaning and purpose a</a:t>
            </a:r>
            <a:r>
              <a:rPr lang="en-AU" sz="1400"/>
              <a:t>nd</a:t>
            </a:r>
            <a:r>
              <a:rPr lang="en-AU" sz="1400">
                <a:solidFill>
                  <a:schemeClr val="dk1"/>
                </a:solidFill>
              </a:rPr>
              <a:t> </a:t>
            </a:r>
            <a:r>
              <a:rPr lang="en-AU" sz="1400"/>
              <a:t>healing</a:t>
            </a:r>
            <a:r>
              <a:rPr lang="en-AU" sz="1400">
                <a:solidFill>
                  <a:schemeClr val="dk1"/>
                </a:solidFill>
              </a:rPr>
              <a:t> in thei</a:t>
            </a:r>
            <a:r>
              <a:rPr lang="en-AU" sz="1400"/>
              <a:t>r own hearts.</a:t>
            </a:r>
            <a:endParaRPr/>
          </a:p>
        </p:txBody>
      </p:sp>
      <p:sp>
        <p:nvSpPr>
          <p:cNvPr id="171" name="Google Shape;17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sz="1400"/>
              <a:t>Nick Vujicic realised his value was not on his limbs but his heart. He reconnected with God and saw a new meaning for life and God gave him a purpose to restore lost value, meaning and thus purpose in many lives.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AU" sz="1400" b="1"/>
              <a:t>Presenter asking the audience for discussion:</a:t>
            </a:r>
            <a:r>
              <a:rPr lang="en-AU" sz="1400"/>
              <a:t> </a:t>
            </a:r>
            <a:endParaRPr sz="1400"/>
          </a:p>
          <a:p>
            <a:pPr marL="0" lvl="0" indent="0" algn="l" rtl="0">
              <a:spcBef>
                <a:spcPts val="0"/>
              </a:spcBef>
              <a:spcAft>
                <a:spcPts val="0"/>
              </a:spcAft>
              <a:buNone/>
            </a:pPr>
            <a:r>
              <a:rPr lang="en-AU" sz="1400"/>
              <a:t>How does the value of who you are as a person can get robbed from you?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AU" sz="1400"/>
              <a:t>We can be in the church but still lost in our meaning to live, our purpose to survive? How can we encourage those who have lost a sense of meaning of life?</a:t>
            </a:r>
            <a:endParaRPr sz="1400"/>
          </a:p>
        </p:txBody>
      </p:sp>
      <p:sp>
        <p:nvSpPr>
          <p:cNvPr id="175" name="Google Shape;17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AU" sz="1400">
                <a:solidFill>
                  <a:schemeClr val="dk1"/>
                </a:solidFill>
              </a:rPr>
              <a:t>Nick Vujicic is an Australian-American born without arms and legs. His parents were also shocked at the site of their newborn son and it took time for them to accept that this was their son. They accepted the reality and they loved and nurtured him. They had fears for him on how he will survive with no limbs.</a:t>
            </a:r>
            <a:endParaRPr sz="1400">
              <a:solidFill>
                <a:schemeClr val="dk1"/>
              </a:solidFill>
            </a:endParaRPr>
          </a:p>
          <a:p>
            <a:pPr marL="0" lvl="0" indent="0" algn="l" rtl="0">
              <a:spcBef>
                <a:spcPts val="0"/>
              </a:spcBef>
              <a:spcAft>
                <a:spcPts val="0"/>
              </a:spcAft>
              <a:buClr>
                <a:schemeClr val="dk1"/>
              </a:buClr>
              <a:buSzPts val="1200"/>
              <a:buFont typeface="Calibri"/>
              <a:buNone/>
            </a:pPr>
            <a:endParaRPr sz="1400"/>
          </a:p>
          <a:p>
            <a:pPr marL="0" lvl="0" indent="0" algn="l" rtl="0">
              <a:spcBef>
                <a:spcPts val="0"/>
              </a:spcBef>
              <a:spcAft>
                <a:spcPts val="0"/>
              </a:spcAft>
              <a:buClr>
                <a:schemeClr val="dk1"/>
              </a:buClr>
              <a:buSzPts val="1200"/>
              <a:buFont typeface="Calibri"/>
              <a:buNone/>
            </a:pPr>
            <a:r>
              <a:rPr lang="en-AU" sz="1400"/>
              <a:t>He became d</a:t>
            </a:r>
            <a:r>
              <a:rPr lang="en-AU" sz="1400">
                <a:solidFill>
                  <a:schemeClr val="dk1"/>
                </a:solidFill>
              </a:rPr>
              <a:t>epressed at a young age when he lost his sense of meaning and purpose in life after experiencing obstacles, facing bullying, rejection and isolation. He attempted suicide but the images of his parents and brother in his mind prevented him from being able to proceed the suicide. </a:t>
            </a:r>
            <a:endParaRPr sz="1400"/>
          </a:p>
        </p:txBody>
      </p:sp>
      <p:sp>
        <p:nvSpPr>
          <p:cNvPr id="92" name="Google Shape;9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AU" sz="1400">
                <a:solidFill>
                  <a:schemeClr val="dk1"/>
                </a:solidFill>
              </a:rPr>
              <a:t>Here are practical tips as Christians in the search for our purpose. </a:t>
            </a:r>
            <a:endParaRPr sz="1400"/>
          </a:p>
          <a:p>
            <a:pPr marL="0" lvl="0" indent="0" algn="l" rtl="0">
              <a:lnSpc>
                <a:spcPct val="100000"/>
              </a:lnSpc>
              <a:spcBef>
                <a:spcPts val="0"/>
              </a:spcBef>
              <a:spcAft>
                <a:spcPts val="0"/>
              </a:spcAft>
              <a:buClr>
                <a:schemeClr val="dk1"/>
              </a:buClr>
              <a:buSzPts val="1400"/>
              <a:buFont typeface="Calibri"/>
              <a:buNone/>
            </a:pPr>
            <a:endParaRPr sz="1400"/>
          </a:p>
          <a:p>
            <a:pPr marL="0" lvl="0" indent="0" algn="l" rtl="0">
              <a:lnSpc>
                <a:spcPct val="100000"/>
              </a:lnSpc>
              <a:spcBef>
                <a:spcPts val="0"/>
              </a:spcBef>
              <a:spcAft>
                <a:spcPts val="0"/>
              </a:spcAft>
              <a:buClr>
                <a:schemeClr val="dk1"/>
              </a:buClr>
              <a:buSzPts val="1400"/>
              <a:buFont typeface="Calibri"/>
              <a:buNone/>
            </a:pPr>
            <a:r>
              <a:rPr lang="en-AU" sz="1400"/>
              <a:t>Read through the practical tips. </a:t>
            </a:r>
            <a:endParaRPr sz="1400"/>
          </a:p>
          <a:p>
            <a:pPr marL="0" lvl="0" indent="0" algn="l" rtl="0">
              <a:lnSpc>
                <a:spcPct val="100000"/>
              </a:lnSpc>
              <a:spcBef>
                <a:spcPts val="0"/>
              </a:spcBef>
              <a:spcAft>
                <a:spcPts val="0"/>
              </a:spcAft>
              <a:buClr>
                <a:schemeClr val="dk1"/>
              </a:buClr>
              <a:buSzPts val="1400"/>
              <a:buFont typeface="Calibri"/>
              <a:buNone/>
            </a:pPr>
            <a:endParaRPr sz="1400"/>
          </a:p>
          <a:p>
            <a:pPr marL="360000" lvl="0" indent="-315550" algn="l" rtl="0">
              <a:spcBef>
                <a:spcPts val="0"/>
              </a:spcBef>
              <a:spcAft>
                <a:spcPts val="0"/>
              </a:spcAft>
              <a:buClr>
                <a:schemeClr val="dk1"/>
              </a:buClr>
              <a:buSzPts val="1400"/>
              <a:buFont typeface="Calibri"/>
              <a:buChar char="•"/>
            </a:pPr>
            <a:r>
              <a:rPr lang="en-AU" sz="1400">
                <a:solidFill>
                  <a:schemeClr val="dk1"/>
                </a:solidFill>
              </a:rPr>
              <a:t>Daily, read Scripture and spend the time to self reflect and talk to God on the reflection. </a:t>
            </a:r>
            <a:endParaRPr sz="1400"/>
          </a:p>
          <a:p>
            <a:pPr marL="360000" lvl="0" indent="-315550" algn="l" rtl="0">
              <a:spcBef>
                <a:spcPts val="0"/>
              </a:spcBef>
              <a:spcAft>
                <a:spcPts val="0"/>
              </a:spcAft>
              <a:buClr>
                <a:schemeClr val="dk1"/>
              </a:buClr>
              <a:buSzPts val="1400"/>
              <a:buFont typeface="Calibri"/>
              <a:buChar char="•"/>
            </a:pPr>
            <a:r>
              <a:rPr lang="en-AU" sz="1400">
                <a:solidFill>
                  <a:schemeClr val="dk1"/>
                </a:solidFill>
              </a:rPr>
              <a:t>Write down your purpose and goals. Reflect, am I content with where I am? If not, what is the first step that takes you closest to your goal. Talk to God about these goals to see if they are in line with His principles. Always give God permission to rub it out </a:t>
            </a:r>
            <a:endParaRPr sz="1400"/>
          </a:p>
          <a:p>
            <a:pPr marL="360000" lvl="0" indent="-315550" algn="l" rtl="0">
              <a:spcBef>
                <a:spcPts val="0"/>
              </a:spcBef>
              <a:spcAft>
                <a:spcPts val="0"/>
              </a:spcAft>
              <a:buClr>
                <a:schemeClr val="dk1"/>
              </a:buClr>
              <a:buSzPts val="1400"/>
              <a:buFont typeface="Calibri"/>
              <a:buChar char="•"/>
            </a:pPr>
            <a:r>
              <a:rPr lang="en-AU" sz="1400">
                <a:solidFill>
                  <a:schemeClr val="dk1"/>
                </a:solidFill>
              </a:rPr>
              <a:t>Make the time for the things that are valuable to you and enjoyable </a:t>
            </a:r>
            <a:endParaRPr sz="1400"/>
          </a:p>
          <a:p>
            <a:pPr marL="360000" lvl="0" indent="-315550" algn="l" rtl="0">
              <a:spcBef>
                <a:spcPts val="0"/>
              </a:spcBef>
              <a:spcAft>
                <a:spcPts val="0"/>
              </a:spcAft>
              <a:buClr>
                <a:schemeClr val="dk1"/>
              </a:buClr>
              <a:buSzPts val="1400"/>
              <a:buFont typeface="Calibri"/>
              <a:buChar char="•"/>
            </a:pPr>
            <a:r>
              <a:rPr lang="en-AU" sz="1400">
                <a:solidFill>
                  <a:schemeClr val="dk1"/>
                </a:solidFill>
              </a:rPr>
              <a:t>Reflect on how you can help another individual who is struggling. Greater purpose is found in not just fulfilling for self but as you serve others.</a:t>
            </a:r>
            <a:endParaRPr sz="1400"/>
          </a:p>
          <a:p>
            <a:pPr marL="0" lvl="0" indent="0" algn="l" rtl="0">
              <a:lnSpc>
                <a:spcPct val="100000"/>
              </a:lnSpc>
              <a:spcBef>
                <a:spcPts val="0"/>
              </a:spcBef>
              <a:spcAft>
                <a:spcPts val="0"/>
              </a:spcAft>
              <a:buClr>
                <a:schemeClr val="dk1"/>
              </a:buClr>
              <a:buSzPts val="1400"/>
              <a:buFont typeface="Calibri"/>
              <a:buNone/>
            </a:pPr>
            <a:endParaRPr sz="1400">
              <a:solidFill>
                <a:schemeClr val="dk1"/>
              </a:solidFill>
            </a:endParaRPr>
          </a:p>
          <a:p>
            <a:pPr marL="0" lvl="0" indent="0" algn="l" rtl="0">
              <a:spcBef>
                <a:spcPts val="0"/>
              </a:spcBef>
              <a:spcAft>
                <a:spcPts val="0"/>
              </a:spcAft>
              <a:buClr>
                <a:schemeClr val="dk1"/>
              </a:buClr>
              <a:buSzPts val="1400"/>
              <a:buFont typeface="Calibri"/>
              <a:buNone/>
            </a:pPr>
            <a:r>
              <a:rPr lang="en-AU" sz="1400"/>
              <a:t>I hope that you will continue to draw near to God daily that you never forget how valuable you are in God’s eyes and that you have been created for a purpose. Draw near to God to know and reacquaint yourself with God’s purpose. </a:t>
            </a:r>
            <a:endParaRPr sz="1400"/>
          </a:p>
          <a:p>
            <a:pPr marL="0" lvl="0" indent="0" algn="l" rtl="0">
              <a:spcBef>
                <a:spcPts val="0"/>
              </a:spcBef>
              <a:spcAft>
                <a:spcPts val="0"/>
              </a:spcAft>
              <a:buNone/>
            </a:pPr>
            <a:endParaRPr sz="1400"/>
          </a:p>
        </p:txBody>
      </p:sp>
      <p:sp>
        <p:nvSpPr>
          <p:cNvPr id="180" name="Google Shape;18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sz="1400"/>
          </a:p>
          <a:p>
            <a:pPr marL="0" lvl="0" indent="0" algn="l" rtl="0">
              <a:spcBef>
                <a:spcPts val="0"/>
              </a:spcBef>
              <a:spcAft>
                <a:spcPts val="0"/>
              </a:spcAft>
              <a:buSzPts val="1200"/>
              <a:buNone/>
            </a:pPr>
            <a:r>
              <a:rPr lang="en-AU" sz="1400"/>
              <a:t>Nick saw someone who was disabled, who conquered his limitation in sport and realised he doesn't have to remain “unable”. </a:t>
            </a:r>
            <a:endParaRPr sz="1400"/>
          </a:p>
          <a:p>
            <a:pPr marL="0" lvl="0" indent="0" algn="l" rtl="0">
              <a:spcBef>
                <a:spcPts val="0"/>
              </a:spcBef>
              <a:spcAft>
                <a:spcPts val="0"/>
              </a:spcAft>
              <a:buSzPts val="1200"/>
              <a:buNone/>
            </a:pPr>
            <a:endParaRPr sz="1400"/>
          </a:p>
          <a:p>
            <a:pPr marL="0" lvl="0" indent="0" algn="l" rtl="0">
              <a:spcBef>
                <a:spcPts val="0"/>
              </a:spcBef>
              <a:spcAft>
                <a:spcPts val="0"/>
              </a:spcAft>
              <a:buSzPts val="1200"/>
              <a:buNone/>
            </a:pPr>
            <a:r>
              <a:rPr lang="en-AU" sz="1400"/>
              <a:t>When he re-shifted his focus upon God and His promises, he found hope which reframed his mindset of his meaning and purpose in life. He realised if he can’t get a miracle, he realised he could be a miracle for someone else. </a:t>
            </a:r>
            <a:endParaRPr sz="1400"/>
          </a:p>
          <a:p>
            <a:pPr marL="0" lvl="0" indent="0" algn="l" rtl="0">
              <a:spcBef>
                <a:spcPts val="0"/>
              </a:spcBef>
              <a:spcAft>
                <a:spcPts val="0"/>
              </a:spcAft>
              <a:buSzPts val="1200"/>
              <a:buNone/>
            </a:pPr>
            <a:endParaRPr sz="1400"/>
          </a:p>
          <a:p>
            <a:pPr marL="0" lvl="0" indent="0" algn="l" rtl="0">
              <a:spcBef>
                <a:spcPts val="0"/>
              </a:spcBef>
              <a:spcAft>
                <a:spcPts val="0"/>
              </a:spcAft>
              <a:buClr>
                <a:schemeClr val="dk1"/>
              </a:buClr>
              <a:buSzPts val="1200"/>
              <a:buFont typeface="Calibri"/>
              <a:buNone/>
            </a:pPr>
            <a:r>
              <a:rPr lang="en-AU" sz="1400"/>
              <a:t>NIck then ventured to do many adventurous things, played sports and he met a beautiful bride and today has 4 children. </a:t>
            </a:r>
            <a:endParaRPr sz="1400"/>
          </a:p>
          <a:p>
            <a:pPr marL="0" lvl="0" indent="0" algn="l" rtl="0">
              <a:spcBef>
                <a:spcPts val="0"/>
              </a:spcBef>
              <a:spcAft>
                <a:spcPts val="0"/>
              </a:spcAft>
              <a:buClr>
                <a:schemeClr val="dk1"/>
              </a:buClr>
              <a:buSzPts val="1200"/>
              <a:buFont typeface="Calibri"/>
              <a:buNone/>
            </a:pPr>
            <a:r>
              <a:rPr lang="en-AU" sz="1400"/>
              <a:t>Today he is a renowned world speaker, Christian evangelist, author, coach, entrepreneur because he found meaning and purpose, and lives it. </a:t>
            </a:r>
            <a:endParaRPr sz="1400"/>
          </a:p>
          <a:p>
            <a:pPr marL="0" lvl="0" indent="0" algn="l" rtl="0">
              <a:spcBef>
                <a:spcPts val="0"/>
              </a:spcBef>
              <a:spcAft>
                <a:spcPts val="0"/>
              </a:spcAft>
              <a:buClr>
                <a:schemeClr val="dk1"/>
              </a:buClr>
              <a:buFont typeface="Arial"/>
              <a:buNone/>
            </a:pPr>
            <a:endParaRPr sz="1400"/>
          </a:p>
          <a:p>
            <a:pPr marL="0" lvl="0" indent="0" algn="l" rtl="0">
              <a:spcBef>
                <a:spcPts val="0"/>
              </a:spcBef>
              <a:spcAft>
                <a:spcPts val="0"/>
              </a:spcAft>
              <a:buNone/>
            </a:pPr>
            <a:endParaRPr/>
          </a:p>
        </p:txBody>
      </p:sp>
      <p:sp>
        <p:nvSpPr>
          <p:cNvPr id="97" name="Google Shape;9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AU" sz="1400"/>
              <a:t>Nick then ventured to do many adventurous things, played sports and spoke at many different events to give people a renewed sense of hope and meaning in their lives. While engaged in the various talks, he met a beautiful bride and today has 4 children. </a:t>
            </a:r>
            <a:endParaRPr sz="1400"/>
          </a:p>
          <a:p>
            <a:pPr marL="0" lvl="0" indent="0" algn="l" rtl="0">
              <a:spcBef>
                <a:spcPts val="0"/>
              </a:spcBef>
              <a:spcAft>
                <a:spcPts val="0"/>
              </a:spcAft>
              <a:buClr>
                <a:schemeClr val="dk1"/>
              </a:buClr>
              <a:buSzPts val="1200"/>
              <a:buFont typeface="Arial"/>
              <a:buNone/>
            </a:pPr>
            <a:endParaRPr sz="1400"/>
          </a:p>
          <a:p>
            <a:pPr marL="0" lvl="0" indent="0" algn="l" rtl="0">
              <a:spcBef>
                <a:spcPts val="0"/>
              </a:spcBef>
              <a:spcAft>
                <a:spcPts val="0"/>
              </a:spcAft>
              <a:buClr>
                <a:schemeClr val="dk1"/>
              </a:buClr>
              <a:buSzPts val="1200"/>
              <a:buFont typeface="Arial"/>
              <a:buNone/>
            </a:pPr>
            <a:r>
              <a:rPr lang="en-AU" sz="1400"/>
              <a:t>Today he is a renowned world speaker, Christian evangelist, author, coach, entrepreneur because he found meaning and purpose, and lives it. </a:t>
            </a:r>
            <a:endParaRPr/>
          </a:p>
        </p:txBody>
      </p:sp>
      <p:sp>
        <p:nvSpPr>
          <p:cNvPr id="102" name="Google Shape;10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AU" sz="1400"/>
              <a:t>Considering Nick’s life, one can stay in the same rut of hopelessness and not search for meaning in their lives or they can choose to live their future with a different lens. </a:t>
            </a:r>
            <a:endParaRPr sz="1400"/>
          </a:p>
          <a:p>
            <a:pPr marL="0" lvl="0" indent="0" algn="l" rtl="0">
              <a:spcBef>
                <a:spcPts val="0"/>
              </a:spcBef>
              <a:spcAft>
                <a:spcPts val="0"/>
              </a:spcAft>
              <a:buNone/>
            </a:pPr>
            <a:r>
              <a:rPr lang="en-AU" sz="1400" b="1"/>
              <a:t>Read quote. </a:t>
            </a:r>
            <a:endParaRPr sz="1400" b="1"/>
          </a:p>
          <a:p>
            <a:pPr marL="0" lvl="0" indent="0" algn="l" rtl="0">
              <a:spcBef>
                <a:spcPts val="0"/>
              </a:spcBef>
              <a:spcAft>
                <a:spcPts val="0"/>
              </a:spcAft>
              <a:buNone/>
            </a:pPr>
            <a:r>
              <a:rPr lang="en-AU" sz="1400"/>
              <a:t>The day we discover our purpose and why we exist, will be the start of our journey living a more satisfying and rich life. </a:t>
            </a:r>
            <a:endParaRPr sz="1400"/>
          </a:p>
        </p:txBody>
      </p:sp>
      <p:sp>
        <p:nvSpPr>
          <p:cNvPr id="106" name="Google Shape;10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Calibri"/>
              <a:buNone/>
            </a:pPr>
            <a:r>
              <a:rPr lang="en-AU" sz="1400">
                <a:solidFill>
                  <a:schemeClr val="dk1"/>
                </a:solidFill>
              </a:rPr>
              <a:t>Human beings have intrinsically searched for the meaning of life, meaning in life and finding their sense of value and purpose. Many have asked what is the meaning of life since we exist? Why do we even exist? What is our purpose here?</a:t>
            </a:r>
            <a:endParaRPr/>
          </a:p>
          <a:p>
            <a:pPr marL="0" lvl="0" indent="0" algn="l" rtl="0">
              <a:spcBef>
                <a:spcPts val="0"/>
              </a:spcBef>
              <a:spcAft>
                <a:spcPts val="0"/>
              </a:spcAft>
              <a:buClr>
                <a:schemeClr val="dk1"/>
              </a:buClr>
              <a:buSzPts val="1400"/>
              <a:buFont typeface="Calibri"/>
              <a:buNone/>
            </a:pPr>
            <a:endParaRPr sz="1400">
              <a:solidFill>
                <a:schemeClr val="dk1"/>
              </a:solidFill>
            </a:endParaRPr>
          </a:p>
          <a:p>
            <a:pPr marL="0" lvl="0" indent="0" algn="l" rtl="0">
              <a:spcBef>
                <a:spcPts val="0"/>
              </a:spcBef>
              <a:spcAft>
                <a:spcPts val="0"/>
              </a:spcAft>
              <a:buClr>
                <a:schemeClr val="dk1"/>
              </a:buClr>
              <a:buSzPts val="1400"/>
              <a:buFont typeface="Calibri"/>
              <a:buNone/>
            </a:pPr>
            <a:r>
              <a:rPr lang="en-AU" sz="1400">
                <a:solidFill>
                  <a:schemeClr val="dk1"/>
                </a:solidFill>
              </a:rPr>
              <a:t>Finding the answers to the meaning and purpose of life contributes to the ability for individuals to flourish</a:t>
            </a:r>
            <a:endParaRPr/>
          </a:p>
          <a:p>
            <a:pPr marL="0" lvl="0" indent="0" algn="l" rtl="0">
              <a:spcBef>
                <a:spcPts val="0"/>
              </a:spcBef>
              <a:spcAft>
                <a:spcPts val="0"/>
              </a:spcAft>
              <a:buClr>
                <a:schemeClr val="dk1"/>
              </a:buClr>
              <a:buSzPts val="1400"/>
              <a:buFont typeface="Calibri"/>
              <a:buNone/>
            </a:pPr>
            <a:r>
              <a:rPr lang="en-AU" sz="1400">
                <a:solidFill>
                  <a:schemeClr val="dk1"/>
                </a:solidFill>
              </a:rPr>
              <a:t>Everyone has a unique journey and perspective on what is regarded as the discovery of the meaning and purpose of life. For some, meaning may be discovered through career, political or social cause, altruism through volunteering, extracurricular activities or religious/spiritual belief</a:t>
            </a:r>
            <a:endParaRPr/>
          </a:p>
          <a:p>
            <a:pPr marL="0" lvl="0" indent="0" algn="l" rtl="0">
              <a:lnSpc>
                <a:spcPct val="100000"/>
              </a:lnSpc>
              <a:spcBef>
                <a:spcPts val="0"/>
              </a:spcBef>
              <a:spcAft>
                <a:spcPts val="0"/>
              </a:spcAft>
              <a:buClr>
                <a:schemeClr val="dk1"/>
              </a:buClr>
              <a:buSzPts val="1400"/>
              <a:buFont typeface="Calibri"/>
              <a:buNone/>
            </a:pPr>
            <a:endParaRPr sz="1400">
              <a:solidFill>
                <a:schemeClr val="dk1"/>
              </a:solidFill>
            </a:endParaRPr>
          </a:p>
          <a:p>
            <a:pPr marL="360000" lvl="0" indent="-315550" algn="l" rtl="0">
              <a:spcBef>
                <a:spcPts val="0"/>
              </a:spcBef>
              <a:spcAft>
                <a:spcPts val="0"/>
              </a:spcAft>
              <a:buClr>
                <a:schemeClr val="dk1"/>
              </a:buClr>
              <a:buSzPts val="1400"/>
              <a:buFont typeface="Calibri"/>
              <a:buChar char="•"/>
            </a:pPr>
            <a:r>
              <a:rPr lang="en-AU" sz="1400">
                <a:solidFill>
                  <a:schemeClr val="dk1"/>
                </a:solidFill>
              </a:rPr>
              <a:t>Martin Seligman, known as the father of Positive Psychology stated that MEANINGFUL LIFE is “</a:t>
            </a:r>
            <a:r>
              <a:rPr lang="en-AU" sz="1400" b="1">
                <a:solidFill>
                  <a:schemeClr val="dk1"/>
                </a:solidFill>
              </a:rPr>
              <a:t>using your signature strengths and virtues in the service of something much larger than you are</a:t>
            </a:r>
            <a:r>
              <a:rPr lang="en-AU" sz="1400">
                <a:solidFill>
                  <a:schemeClr val="dk1"/>
                </a:solidFill>
              </a:rPr>
              <a:t>”</a:t>
            </a:r>
            <a:endParaRPr/>
          </a:p>
          <a:p>
            <a:pPr marL="0" lvl="0" indent="0" algn="l" rtl="0">
              <a:lnSpc>
                <a:spcPct val="100000"/>
              </a:lnSpc>
              <a:spcBef>
                <a:spcPts val="0"/>
              </a:spcBef>
              <a:spcAft>
                <a:spcPts val="0"/>
              </a:spcAft>
              <a:buClr>
                <a:schemeClr val="dk1"/>
              </a:buClr>
              <a:buSzPts val="1400"/>
              <a:buFont typeface="Calibri"/>
              <a:buNone/>
            </a:pPr>
            <a:endParaRPr sz="1400">
              <a:solidFill>
                <a:schemeClr val="dk1"/>
              </a:solidFill>
            </a:endParaRPr>
          </a:p>
          <a:p>
            <a:pPr marL="0" lvl="0" indent="0" algn="l" rtl="0">
              <a:spcBef>
                <a:spcPts val="0"/>
              </a:spcBef>
              <a:spcAft>
                <a:spcPts val="0"/>
              </a:spcAft>
              <a:buNone/>
            </a:pPr>
            <a:endParaRPr/>
          </a:p>
        </p:txBody>
      </p:sp>
      <p:sp>
        <p:nvSpPr>
          <p:cNvPr id="111" name="Google Shape;11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0" algn="l" rtl="0">
              <a:spcBef>
                <a:spcPts val="0"/>
              </a:spcBef>
              <a:spcAft>
                <a:spcPts val="0"/>
              </a:spcAft>
              <a:buClr>
                <a:schemeClr val="dk1"/>
              </a:buClr>
              <a:buSzPts val="1100"/>
              <a:buFont typeface="Arial"/>
              <a:buNone/>
            </a:pPr>
            <a:endParaRPr sz="1400">
              <a:solidFill>
                <a:schemeClr val="dk1"/>
              </a:solidFill>
            </a:endParaRPr>
          </a:p>
          <a:p>
            <a:pPr marL="360000" lvl="0" indent="-315550" algn="l" rtl="0">
              <a:spcBef>
                <a:spcPts val="0"/>
              </a:spcBef>
              <a:spcAft>
                <a:spcPts val="0"/>
              </a:spcAft>
              <a:buClr>
                <a:schemeClr val="dk1"/>
              </a:buClr>
              <a:buSzPts val="1400"/>
              <a:buFont typeface="Calibri"/>
              <a:buChar char="•"/>
            </a:pPr>
            <a:r>
              <a:rPr lang="en-AU" sz="1400">
                <a:solidFill>
                  <a:schemeClr val="dk1"/>
                </a:solidFill>
              </a:rPr>
              <a:t>William Damon and colleague, who is a Professor of Education in Standford University defined </a:t>
            </a:r>
            <a:r>
              <a:rPr lang="en-AU" sz="1400" b="1">
                <a:solidFill>
                  <a:schemeClr val="dk1"/>
                </a:solidFill>
              </a:rPr>
              <a:t>PURPOSE </a:t>
            </a:r>
            <a:r>
              <a:rPr lang="en-AU" sz="1400">
                <a:solidFill>
                  <a:schemeClr val="dk1"/>
                </a:solidFill>
              </a:rPr>
              <a:t>as “a stable and generalised intention to accomplish something that is at once meaningful to the self and of consequence to the world beyond the self.” </a:t>
            </a:r>
            <a:endParaRPr/>
          </a:p>
          <a:p>
            <a:pPr marL="914400" lvl="1" indent="-317500" algn="l" rtl="0">
              <a:spcBef>
                <a:spcPts val="0"/>
              </a:spcBef>
              <a:spcAft>
                <a:spcPts val="0"/>
              </a:spcAft>
              <a:buClr>
                <a:schemeClr val="dk1"/>
              </a:buClr>
              <a:buSzPts val="1400"/>
              <a:buFont typeface="Calibri"/>
              <a:buChar char="○"/>
            </a:pPr>
            <a:r>
              <a:rPr lang="en-AU" sz="1400">
                <a:solidFill>
                  <a:schemeClr val="dk1"/>
                </a:solidFill>
              </a:rPr>
              <a:t>This is fulfilled when what is pursued is 1) different to the simple day-to-day objectives; 2) reaching beyond one’s self; 3) involving achievement, progress, or completion.</a:t>
            </a:r>
            <a:endParaRPr/>
          </a:p>
          <a:p>
            <a:pPr marL="360000" lvl="0" indent="-315550" algn="l" rtl="0">
              <a:spcBef>
                <a:spcPts val="0"/>
              </a:spcBef>
              <a:spcAft>
                <a:spcPts val="0"/>
              </a:spcAft>
              <a:buClr>
                <a:schemeClr val="dk1"/>
              </a:buClr>
              <a:buSzPts val="1400"/>
              <a:buFont typeface="Calibri"/>
              <a:buChar char="•"/>
            </a:pPr>
            <a:r>
              <a:rPr lang="en-AU" sz="1400">
                <a:solidFill>
                  <a:schemeClr val="dk1"/>
                </a:solidFill>
              </a:rPr>
              <a:t>According to psychologists, having meaning and purpose are essential framework to build happiness, to have flow, optimal experience and experience the life well-lived.</a:t>
            </a:r>
            <a:endParaRPr/>
          </a:p>
          <a:p>
            <a:pPr marL="0" lvl="0" indent="0" algn="l" rtl="0">
              <a:spcBef>
                <a:spcPts val="0"/>
              </a:spcBef>
              <a:spcAft>
                <a:spcPts val="0"/>
              </a:spcAft>
              <a:buNone/>
            </a:pPr>
            <a:endParaRPr/>
          </a:p>
        </p:txBody>
      </p:sp>
      <p:sp>
        <p:nvSpPr>
          <p:cNvPr id="116" name="Google Shape;11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Calibri"/>
              <a:buNone/>
            </a:pPr>
            <a:r>
              <a:rPr lang="en-AU" sz="1400"/>
              <a:t>The South Pacific are made up of beautiful countries with what some would call as paradise. But even in the midst of beautiful places, we live in a broken world filled with many challenges because there is no sense of hope, direction and meaning to one’s life. Suicide has become the next answer to silence the torture and emptiness that surround them. The rate of suicide across the South Pacific: </a:t>
            </a:r>
            <a:endParaRPr sz="1400"/>
          </a:p>
          <a:p>
            <a:pPr marL="914400" lvl="1" indent="-317500" algn="l" rtl="0">
              <a:spcBef>
                <a:spcPts val="0"/>
              </a:spcBef>
              <a:spcAft>
                <a:spcPts val="0"/>
              </a:spcAft>
              <a:buClr>
                <a:schemeClr val="dk1"/>
              </a:buClr>
              <a:buSzPts val="1400"/>
              <a:buFont typeface="Calibri"/>
              <a:buChar char="○"/>
            </a:pPr>
            <a:r>
              <a:rPr lang="en-AU" sz="1400"/>
              <a:t>In 2021, New Zealand had 607 died of suspected suicide </a:t>
            </a:r>
            <a:endParaRPr sz="1400"/>
          </a:p>
          <a:p>
            <a:pPr marL="914400" lvl="1" indent="-317500" algn="l" rtl="0">
              <a:spcBef>
                <a:spcPts val="0"/>
              </a:spcBef>
              <a:spcAft>
                <a:spcPts val="0"/>
              </a:spcAft>
              <a:buClr>
                <a:schemeClr val="dk1"/>
              </a:buClr>
              <a:buSzPts val="1400"/>
              <a:buFont typeface="Calibri"/>
              <a:buChar char="○"/>
            </a:pPr>
            <a:r>
              <a:rPr lang="en-AU" sz="1400"/>
              <a:t>We also have high suicide rates in the South Pacific: Kiribati -  highest age-standardised rate of suicide mortality. Key risk groups: youth, Indian ethnicity in Fiji and Indigenous peoples across other Islands</a:t>
            </a:r>
            <a:endParaRPr sz="1400"/>
          </a:p>
          <a:p>
            <a:pPr marL="914400" lvl="1" indent="-317500" algn="l" rtl="0">
              <a:spcBef>
                <a:spcPts val="0"/>
              </a:spcBef>
              <a:spcAft>
                <a:spcPts val="0"/>
              </a:spcAft>
              <a:buClr>
                <a:schemeClr val="dk1"/>
              </a:buClr>
              <a:buSzPts val="1400"/>
              <a:buFont typeface="Calibri"/>
              <a:buChar char="○"/>
            </a:pPr>
            <a:r>
              <a:rPr lang="en-AU" sz="1400"/>
              <a:t>Nine Australians die everyday. </a:t>
            </a:r>
            <a:endParaRPr sz="1400"/>
          </a:p>
          <a:p>
            <a:pPr marL="914400" lvl="1" indent="-317500" algn="l" rtl="0">
              <a:spcBef>
                <a:spcPts val="0"/>
              </a:spcBef>
              <a:spcAft>
                <a:spcPts val="0"/>
              </a:spcAft>
              <a:buClr>
                <a:schemeClr val="dk1"/>
              </a:buClr>
              <a:buSzPts val="1400"/>
              <a:buFont typeface="Calibri"/>
              <a:buChar char="○"/>
            </a:pPr>
            <a:r>
              <a:rPr lang="en-AU" sz="1400"/>
              <a:t>Between the age of 15-44, suicide is the number one cause of death in Australia</a:t>
            </a:r>
            <a:endParaRPr sz="1400"/>
          </a:p>
          <a:p>
            <a:pPr marL="0" lvl="0" indent="0" algn="l" rtl="0">
              <a:spcBef>
                <a:spcPts val="2400"/>
              </a:spcBef>
              <a:spcAft>
                <a:spcPts val="0"/>
              </a:spcAft>
              <a:buClr>
                <a:schemeClr val="dk1"/>
              </a:buClr>
              <a:buSzPts val="1100"/>
              <a:buFont typeface="Arial"/>
              <a:buNone/>
            </a:pPr>
            <a:r>
              <a:rPr lang="en-AU" sz="1400"/>
              <a:t>Many people, unfortunately lack direction in life and when hardship comes around, there can be a loss of value of their own lives, loss of hope, which may lead to suicide, or harming one self through different means. But when there is an experience with significance beyond the trivial mundane things, and beyond the serving of one self, new meaning and purpose can emerge.</a:t>
            </a:r>
            <a:endParaRPr sz="1400"/>
          </a:p>
        </p:txBody>
      </p:sp>
      <p:sp>
        <p:nvSpPr>
          <p:cNvPr id="121" name="Google Shape;12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sz="1400"/>
              <a:t>Let’s look at the benefits in having meaning and purpose based on what some research groups have found.</a:t>
            </a:r>
            <a:endParaRPr sz="1400"/>
          </a:p>
          <a:p>
            <a:pPr marL="0" lvl="0" indent="0" algn="l" rtl="0">
              <a:spcBef>
                <a:spcPts val="0"/>
              </a:spcBef>
              <a:spcAft>
                <a:spcPts val="0"/>
              </a:spcAft>
              <a:buNone/>
            </a:pPr>
            <a:endParaRPr sz="1400"/>
          </a:p>
        </p:txBody>
      </p:sp>
      <p:sp>
        <p:nvSpPr>
          <p:cNvPr id="126" name="Google Shape;12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5"/>
            <a:ext cx="6172200" cy="4873625"/>
          </a:xfrm>
          <a:prstGeom prst="rect">
            <a:avLst/>
          </a:prstGeom>
          <a:noFill/>
          <a:ln>
            <a:noFill/>
          </a:ln>
        </p:spPr>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1923</Words>
  <Application>Microsoft Office PowerPoint</Application>
  <PresentationFormat>Widescreen</PresentationFormat>
  <Paragraphs>108</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Roboto</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Dinda Productions</dc:creator>
  <cp:lastModifiedBy>Pamela Townend</cp:lastModifiedBy>
  <cp:revision>1</cp:revision>
  <dcterms:created xsi:type="dcterms:W3CDTF">2022-04-27T20:20:33Z</dcterms:created>
  <dcterms:modified xsi:type="dcterms:W3CDTF">2022-04-29T03:50:12Z</dcterms:modified>
</cp:coreProperties>
</file>